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7" r:id="rId3"/>
    <p:sldId id="260" r:id="rId4"/>
    <p:sldId id="768" r:id="rId5"/>
    <p:sldId id="796" r:id="rId6"/>
    <p:sldId id="797" r:id="rId7"/>
    <p:sldId id="804" r:id="rId8"/>
    <p:sldId id="805" r:id="rId9"/>
    <p:sldId id="806" r:id="rId10"/>
    <p:sldId id="807" r:id="rId11"/>
    <p:sldId id="808" r:id="rId12"/>
    <p:sldId id="809" r:id="rId13"/>
    <p:sldId id="811" r:id="rId14"/>
    <p:sldId id="813" r:id="rId15"/>
    <p:sldId id="814" r:id="rId16"/>
    <p:sldId id="815" r:id="rId17"/>
    <p:sldId id="818" r:id="rId18"/>
    <p:sldId id="816" r:id="rId19"/>
    <p:sldId id="817" r:id="rId20"/>
    <p:sldId id="819" r:id="rId21"/>
    <p:sldId id="810" r:id="rId22"/>
    <p:sldId id="812" r:id="rId23"/>
    <p:sldId id="820" r:id="rId24"/>
    <p:sldId id="821" r:id="rId25"/>
    <p:sldId id="822" r:id="rId26"/>
    <p:sldId id="823" r:id="rId27"/>
    <p:sldId id="824" r:id="rId28"/>
    <p:sldId id="274" r:id="rId29"/>
    <p:sldId id="298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6018945B-8B31-4D00-9EC8-1733F05E9186}"/>
    <pc:docChg chg="undo custSel delSld modSld">
      <pc:chgData name="Wittman, Barry" userId="bff186cd-6ce8-41ba-8e8c-e85cdef216de" providerId="ADAL" clId="{6018945B-8B31-4D00-9EC8-1733F05E9186}" dt="2025-04-15T20:25:50.473" v="268" actId="20577"/>
      <pc:docMkLst>
        <pc:docMk/>
      </pc:docMkLst>
      <pc:sldChg chg="modSp">
        <pc:chgData name="Wittman, Barry" userId="bff186cd-6ce8-41ba-8e8c-e85cdef216de" providerId="ADAL" clId="{6018945B-8B31-4D00-9EC8-1733F05E9186}" dt="2025-04-15T20:16:01.346" v="14" actId="20577"/>
        <pc:sldMkLst>
          <pc:docMk/>
          <pc:sldMk cId="0" sldId="256"/>
        </pc:sldMkLst>
        <pc:spChg chg="mod">
          <ac:chgData name="Wittman, Barry" userId="bff186cd-6ce8-41ba-8e8c-e85cdef216de" providerId="ADAL" clId="{6018945B-8B31-4D00-9EC8-1733F05E9186}" dt="2025-04-15T20:16:01.346" v="14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018945B-8B31-4D00-9EC8-1733F05E9186}" dt="2025-04-15T20:22:49.369" v="150" actId="207"/>
        <pc:sldMkLst>
          <pc:docMk/>
          <pc:sldMk cId="0" sldId="297"/>
        </pc:sldMkLst>
        <pc:spChg chg="mod">
          <ac:chgData name="Wittman, Barry" userId="bff186cd-6ce8-41ba-8e8c-e85cdef216de" providerId="ADAL" clId="{6018945B-8B31-4D00-9EC8-1733F05E9186}" dt="2025-04-15T20:22:49.369" v="150" actId="20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6018945B-8B31-4D00-9EC8-1733F05E9186}" dt="2025-04-15T20:16:41.732" v="16" actId="113"/>
        <pc:sldMkLst>
          <pc:docMk/>
          <pc:sldMk cId="1142427348" sldId="814"/>
        </pc:sldMkLst>
        <pc:spChg chg="mod">
          <ac:chgData name="Wittman, Barry" userId="bff186cd-6ce8-41ba-8e8c-e85cdef216de" providerId="ADAL" clId="{6018945B-8B31-4D00-9EC8-1733F05E9186}" dt="2025-04-15T20:16:41.732" v="16" actId="113"/>
          <ac:spMkLst>
            <pc:docMk/>
            <pc:sldMk cId="1142427348" sldId="814"/>
            <ac:spMk id="3" creationId="{F4B0DD50-0A27-42EC-BA2F-8BC3B2E2D6DF}"/>
          </ac:spMkLst>
        </pc:spChg>
      </pc:sldChg>
      <pc:sldChg chg="modSp">
        <pc:chgData name="Wittman, Barry" userId="bff186cd-6ce8-41ba-8e8c-e85cdef216de" providerId="ADAL" clId="{6018945B-8B31-4D00-9EC8-1733F05E9186}" dt="2025-04-15T20:25:50.473" v="268" actId="20577"/>
        <pc:sldMkLst>
          <pc:docMk/>
          <pc:sldMk cId="2457753661" sldId="822"/>
        </pc:sldMkLst>
        <pc:spChg chg="mod">
          <ac:chgData name="Wittman, Barry" userId="bff186cd-6ce8-41ba-8e8c-e85cdef216de" providerId="ADAL" clId="{6018945B-8B31-4D00-9EC8-1733F05E9186}" dt="2025-04-15T20:25:50.473" v="268" actId="20577"/>
          <ac:spMkLst>
            <pc:docMk/>
            <pc:sldMk cId="2457753661" sldId="822"/>
            <ac:spMk id="3" creationId="{E0E64729-6B95-43F6-B821-29070AC35991}"/>
          </ac:spMkLst>
        </pc:spChg>
      </pc:sldChg>
      <pc:sldChg chg="modSp modAnim">
        <pc:chgData name="Wittman, Barry" userId="bff186cd-6ce8-41ba-8e8c-e85cdef216de" providerId="ADAL" clId="{6018945B-8B31-4D00-9EC8-1733F05E9186}" dt="2025-04-15T20:24:47.279" v="267" actId="6549"/>
        <pc:sldMkLst>
          <pc:docMk/>
          <pc:sldMk cId="2141138409" sldId="823"/>
        </pc:sldMkLst>
        <pc:spChg chg="mod">
          <ac:chgData name="Wittman, Barry" userId="bff186cd-6ce8-41ba-8e8c-e85cdef216de" providerId="ADAL" clId="{6018945B-8B31-4D00-9EC8-1733F05E9186}" dt="2025-04-15T20:24:47.279" v="267" actId="6549"/>
          <ac:spMkLst>
            <pc:docMk/>
            <pc:sldMk cId="2141138409" sldId="823"/>
            <ac:spMk id="3" creationId="{C0A470C2-3548-4F3B-B5C5-CB8C8E697C01}"/>
          </ac:spMkLst>
        </pc:spChg>
      </pc:sldChg>
      <pc:sldChg chg="del">
        <pc:chgData name="Wittman, Barry" userId="bff186cd-6ce8-41ba-8e8c-e85cdef216de" providerId="ADAL" clId="{6018945B-8B31-4D00-9EC8-1733F05E9186}" dt="2025-04-15T20:16:05.670" v="15" actId="2696"/>
        <pc:sldMkLst>
          <pc:docMk/>
          <pc:sldMk cId="2161811237" sldId="8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–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109A4-A554-4E6C-9932-0B69B99E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DHT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CF81C-277A-435C-9708-27A21F0FE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6198059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Chord was one of the first algorithms for a DHT, introduced in 2001</a:t>
            </a:r>
          </a:p>
          <a:p>
            <a:r>
              <a:rPr lang="en-US" dirty="0"/>
              <a:t>Each node has a unique identifier (often its IP address) that's hashed to provide a location in a circle</a:t>
            </a:r>
          </a:p>
          <a:p>
            <a:pPr lvl="1"/>
            <a:r>
              <a:rPr lang="en-US" dirty="0"/>
              <a:t>If the hash is </a:t>
            </a:r>
            <a:r>
              <a:rPr lang="en-US" b="1" i="1" dirty="0"/>
              <a:t>n</a:t>
            </a:r>
            <a:r>
              <a:rPr lang="en-US" dirty="0"/>
              <a:t> bits long, the DHT can support up to 2</a:t>
            </a:r>
            <a:r>
              <a:rPr lang="en-US" b="1" i="1" baseline="30000" dirty="0"/>
              <a:t>n</a:t>
            </a:r>
            <a:r>
              <a:rPr lang="en-US" dirty="0"/>
              <a:t> nodes</a:t>
            </a:r>
          </a:p>
          <a:p>
            <a:r>
              <a:rPr lang="en-US" dirty="0"/>
              <a:t>Most locations in the circle are empty</a:t>
            </a:r>
          </a:p>
          <a:p>
            <a:r>
              <a:rPr lang="en-US" dirty="0"/>
              <a:t>Each node has a "finger table," tracking successor elements in increasing powers of 2 away on the circle</a:t>
            </a:r>
          </a:p>
          <a:p>
            <a:pPr lvl="1"/>
            <a:r>
              <a:rPr lang="en-US" dirty="0"/>
              <a:t>If the power of 2 node is missing, it tracks the next non-missing node</a:t>
            </a:r>
          </a:p>
          <a:p>
            <a:r>
              <a:rPr lang="en-US" dirty="0"/>
              <a:t>The example on the right is only for 2</a:t>
            </a:r>
            <a:r>
              <a:rPr lang="en-US" baseline="30000" dirty="0"/>
              <a:t>5</a:t>
            </a:r>
            <a:r>
              <a:rPr lang="en-US" dirty="0"/>
              <a:t> = 32 nodes</a:t>
            </a:r>
          </a:p>
        </p:txBody>
      </p:sp>
      <p:pic>
        <p:nvPicPr>
          <p:cNvPr id="5122" name="Picture 2" descr="A Chord ring with up to 32 nodes. Black nodes are live (available); nodes with a red X are considered failed (absent or unavailable)">
            <a:extLst>
              <a:ext uri="{FF2B5EF4-FFF2-40B4-BE49-F238E27FC236}">
                <a16:creationId xmlns:a16="http://schemas.microsoft.com/office/drawing/2014/main" id="{DA8A56BB-4A95-49A4-A0F4-BF52E763A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33600"/>
            <a:ext cx="5308141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outing a Chord lookup message for key 19 from node 6 to node 21">
            <a:extLst>
              <a:ext uri="{FF2B5EF4-FFF2-40B4-BE49-F238E27FC236}">
                <a16:creationId xmlns:a16="http://schemas.microsoft.com/office/drawing/2014/main" id="{8D7A1016-483B-4D1D-8F5A-5C9C7E241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9800"/>
            <a:ext cx="551576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120883-3C85-4E91-9D99-ACA19379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in Chord DHT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4DD8-C85D-4DC1-9EFF-D39B4B79B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400800" cy="49273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When a file is added, it's hashed</a:t>
            </a:r>
          </a:p>
          <a:p>
            <a:r>
              <a:rPr lang="en-US" dirty="0"/>
              <a:t>Whichever node has that hash value  (or is its successor) is the location of that file</a:t>
            </a:r>
          </a:p>
          <a:p>
            <a:r>
              <a:rPr lang="en-US" dirty="0"/>
              <a:t>On the right, node 6 is looking for a file at location 19 (the successor of 18)</a:t>
            </a:r>
          </a:p>
          <a:p>
            <a:pPr lvl="1"/>
            <a:r>
              <a:rPr lang="en-US" dirty="0"/>
              <a:t>It looks at 6 + 8 = 14, which doesn't exist but has a successor of 16</a:t>
            </a:r>
          </a:p>
          <a:p>
            <a:pPr lvl="1"/>
            <a:r>
              <a:rPr lang="en-US" dirty="0"/>
              <a:t>Then it looks at 16 + 2 = 18, which doesn't exist but has a successor of 21</a:t>
            </a:r>
          </a:p>
          <a:p>
            <a:pPr lvl="1"/>
            <a:r>
              <a:rPr lang="en-US" dirty="0"/>
              <a:t>Node 21 is where the file is supposed to be</a:t>
            </a:r>
          </a:p>
          <a:p>
            <a:r>
              <a:rPr lang="en-US" dirty="0"/>
              <a:t>The details get a little more complex, but the practical result is that a file can be found with O(log </a:t>
            </a:r>
            <a:r>
              <a:rPr lang="en-US" b="1" i="1" dirty="0"/>
              <a:t>n</a:t>
            </a:r>
            <a:r>
              <a:rPr lang="en-US" dirty="0"/>
              <a:t>) requests, where </a:t>
            </a:r>
            <a:r>
              <a:rPr lang="en-US" b="1" i="1" dirty="0"/>
              <a:t>n</a:t>
            </a:r>
            <a:r>
              <a:rPr lang="en-US" dirty="0"/>
              <a:t> is the size of the network</a:t>
            </a:r>
          </a:p>
          <a:p>
            <a:r>
              <a:rPr lang="en-US" dirty="0"/>
              <a:t>Replication is done by caching files at nodes that were part of the lookup to find the file</a:t>
            </a:r>
          </a:p>
        </p:txBody>
      </p:sp>
    </p:spTree>
    <p:extLst>
      <p:ext uri="{BB962C8B-B14F-4D97-AF65-F5344CB8AC3E}">
        <p14:creationId xmlns:p14="http://schemas.microsoft.com/office/powerpoint/2010/main" val="304886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D18BA-382C-4C6A-8363-ADED649E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in Distributed Systems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C631D-3CF7-4476-AF88-160D7886D0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1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04B01E-6C88-4CE0-B800-6C22944D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BA9BBC-600D-4655-823C-0B5F36218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 a high level, you can think of distributed systems as state machines</a:t>
            </a:r>
          </a:p>
          <a:p>
            <a:r>
              <a:rPr lang="en-US" dirty="0"/>
              <a:t>The system contains many variables with different values that change over time</a:t>
            </a:r>
          </a:p>
          <a:p>
            <a:pPr lvl="1"/>
            <a:r>
              <a:rPr lang="en-US" dirty="0"/>
              <a:t>The idea is broader than a finite state machine, since the system is more complex than having a single state</a:t>
            </a:r>
          </a:p>
          <a:p>
            <a:r>
              <a:rPr lang="en-US" dirty="0"/>
              <a:t>In a distributed system, different nodes could have different internal representations of these values</a:t>
            </a:r>
          </a:p>
          <a:p>
            <a:r>
              <a:rPr lang="en-US" dirty="0"/>
              <a:t>If the nodes agree on a state variable's value, they have </a:t>
            </a:r>
            <a:r>
              <a:rPr lang="en-US" b="1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val="2258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5722C-B215-4FD5-ADEF-C1EB90709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174DE-CAC3-4DC1-BAEB-C9A4807C0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Reaching consensus is the goal of many distributed protocols</a:t>
            </a:r>
          </a:p>
          <a:p>
            <a:r>
              <a:rPr lang="en-US" dirty="0"/>
              <a:t>To reach consensus, a protocol must have three properties:</a:t>
            </a:r>
          </a:p>
          <a:p>
            <a:pPr lvl="1"/>
            <a:r>
              <a:rPr lang="en-US" b="1" dirty="0"/>
              <a:t>Termination:</a:t>
            </a:r>
            <a:r>
              <a:rPr lang="en-US" dirty="0"/>
              <a:t> Every correct (non-failing) process will eventually decide on a value</a:t>
            </a:r>
          </a:p>
          <a:p>
            <a:pPr lvl="1"/>
            <a:r>
              <a:rPr lang="en-US" b="1" dirty="0"/>
              <a:t>Integrity:</a:t>
            </a:r>
            <a:r>
              <a:rPr lang="en-US" dirty="0"/>
              <a:t> If every correct process proposes the same value, any correct process must decide that value</a:t>
            </a:r>
          </a:p>
          <a:p>
            <a:pPr lvl="1"/>
            <a:r>
              <a:rPr lang="en-US" b="1" dirty="0"/>
              <a:t>Agreement:</a:t>
            </a:r>
            <a:r>
              <a:rPr lang="en-US" dirty="0"/>
              <a:t> All correct processes decide the same value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In GFS, a consensus protocol could tell any node whether a particular file was on a particular node</a:t>
            </a:r>
          </a:p>
          <a:p>
            <a:pPr lvl="1"/>
            <a:r>
              <a:rPr lang="en-US" dirty="0"/>
              <a:t>In NTP, nodes will be able to agree on synchronized time</a:t>
            </a:r>
          </a:p>
        </p:txBody>
      </p:sp>
    </p:spTree>
    <p:extLst>
      <p:ext uri="{BB962C8B-B14F-4D97-AF65-F5344CB8AC3E}">
        <p14:creationId xmlns:p14="http://schemas.microsoft.com/office/powerpoint/2010/main" val="30032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278BA-3F68-4A4C-9A9A-35E26DA91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0DD50-0A27-42EC-BA2F-8BC3B2E2D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processes </a:t>
            </a:r>
            <a:r>
              <a:rPr lang="en-US" b="1" dirty="0"/>
              <a:t>do</a:t>
            </a:r>
            <a:r>
              <a:rPr lang="en-US" dirty="0"/>
              <a:t> fail in distributed systems</a:t>
            </a:r>
          </a:p>
          <a:p>
            <a:r>
              <a:rPr lang="en-US" dirty="0"/>
              <a:t>Failure could mean making some error, crashing, going into an infinite loop, or losing connection to the network</a:t>
            </a:r>
          </a:p>
          <a:p>
            <a:pPr lvl="1"/>
            <a:r>
              <a:rPr lang="en-US" dirty="0"/>
              <a:t>Processes could even be malicious, trying to undermine the system</a:t>
            </a:r>
          </a:p>
          <a:p>
            <a:r>
              <a:rPr lang="en-US" dirty="0"/>
              <a:t>Even in the face of (many?) failures, we'd like the distributed system to reach consensus</a:t>
            </a:r>
          </a:p>
          <a:p>
            <a:r>
              <a:rPr lang="en-US" dirty="0"/>
              <a:t>A common analogy used to describe this problem is the Byzantine generals problem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2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5B231-0AA0-45B2-9500-D91A8377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Byzantine generals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DDF43-07DF-4E58-BB0F-55624F045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Byzantine generals problem imagines three generals stationed around a large city</a:t>
            </a:r>
          </a:p>
          <a:p>
            <a:pPr lvl="1"/>
            <a:r>
              <a:rPr lang="en-US" dirty="0"/>
              <a:t>Only if all three generals decide to attack, they can defeat the city</a:t>
            </a:r>
          </a:p>
          <a:p>
            <a:pPr lvl="1"/>
            <a:r>
              <a:rPr lang="en-US" dirty="0"/>
              <a:t>If all three generals decide to retreat, they can retreat with minimal casualties</a:t>
            </a:r>
          </a:p>
          <a:p>
            <a:pPr lvl="1"/>
            <a:r>
              <a:rPr lang="en-US" dirty="0"/>
              <a:t>But if some attack and some retreat, they're all going to get slaughtered</a:t>
            </a:r>
          </a:p>
          <a:p>
            <a:r>
              <a:rPr lang="en-US" dirty="0"/>
              <a:t>The generals exchange messages with each other to see what they want to do</a:t>
            </a:r>
          </a:p>
          <a:p>
            <a:r>
              <a:rPr lang="en-US" dirty="0"/>
              <a:t>What if one general tells A that he's going to retreat and B that he's going to attack?</a:t>
            </a:r>
          </a:p>
          <a:p>
            <a:pPr lvl="1"/>
            <a:r>
              <a:rPr lang="en-US" dirty="0"/>
              <a:t>A will decide to retreat but B will go ahead and attack</a:t>
            </a:r>
          </a:p>
        </p:txBody>
      </p:sp>
    </p:spTree>
    <p:extLst>
      <p:ext uri="{BB962C8B-B14F-4D97-AF65-F5344CB8AC3E}">
        <p14:creationId xmlns:p14="http://schemas.microsoft.com/office/powerpoint/2010/main" val="365159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FD3E9-9874-46F8-8ED4-46CEB7E0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Byzantine generals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7E437-359F-4072-B23D-6EEC9B45D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different (but equivalent) version of the Byzantine generals problem imagines:</a:t>
            </a:r>
          </a:p>
          <a:p>
            <a:pPr lvl="1"/>
            <a:r>
              <a:rPr lang="en-US" dirty="0"/>
              <a:t>One general is the commander who decides what to do</a:t>
            </a:r>
          </a:p>
          <a:p>
            <a:pPr lvl="1"/>
            <a:r>
              <a:rPr lang="en-US" dirty="0"/>
              <a:t>The other two are lieutenants who check with each other to make sure that they got the same message from the commander</a:t>
            </a:r>
          </a:p>
          <a:p>
            <a:r>
              <a:rPr lang="en-US" dirty="0"/>
              <a:t>What if there's one bad general?</a:t>
            </a:r>
          </a:p>
          <a:p>
            <a:pPr lvl="1"/>
            <a:r>
              <a:rPr lang="en-US" dirty="0"/>
              <a:t>A bad commander could send retreat to one lieutenant and attack to the other</a:t>
            </a:r>
          </a:p>
          <a:p>
            <a:pPr lvl="1"/>
            <a:r>
              <a:rPr lang="en-US" dirty="0"/>
              <a:t>A bad lieutenant could receive attack from the commander but send retreat to the other lieutenant</a:t>
            </a:r>
          </a:p>
          <a:p>
            <a:pPr lvl="1"/>
            <a:r>
              <a:rPr lang="en-US" dirty="0"/>
              <a:t>A good lieutenant couldn't distinguish between those two situations</a:t>
            </a:r>
          </a:p>
        </p:txBody>
      </p:sp>
    </p:spTree>
    <p:extLst>
      <p:ext uri="{BB962C8B-B14F-4D97-AF65-F5344CB8AC3E}">
        <p14:creationId xmlns:p14="http://schemas.microsoft.com/office/powerpoint/2010/main" val="171240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0EAC6-4079-4DC8-AB45-5C43EAF72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on consensus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7F129-F66C-4D89-85A4-E2EFD80F0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Consensus is hard</a:t>
            </a:r>
          </a:p>
          <a:p>
            <a:pPr lvl="1"/>
            <a:r>
              <a:rPr lang="en-US" dirty="0"/>
              <a:t>Failing processes can mess things up for correct processes</a:t>
            </a:r>
          </a:p>
          <a:p>
            <a:pPr lvl="1"/>
            <a:r>
              <a:rPr lang="en-US" dirty="0"/>
              <a:t>Because there's limited information, a process can appear to be correct to one part of the system and failing to another</a:t>
            </a:r>
          </a:p>
          <a:p>
            <a:r>
              <a:rPr lang="en-US" dirty="0"/>
              <a:t>A </a:t>
            </a:r>
            <a:r>
              <a:rPr lang="en-US" b="1" dirty="0"/>
              <a:t>Byzantine failure</a:t>
            </a:r>
            <a:r>
              <a:rPr lang="en-US" dirty="0"/>
              <a:t> is exactly this kind</a:t>
            </a:r>
          </a:p>
          <a:p>
            <a:pPr lvl="1"/>
            <a:r>
              <a:rPr lang="en-US" dirty="0"/>
              <a:t>There's conflicting information, and it's impossible to determine what's reliable</a:t>
            </a:r>
          </a:p>
        </p:txBody>
      </p:sp>
    </p:spTree>
    <p:extLst>
      <p:ext uri="{BB962C8B-B14F-4D97-AF65-F5344CB8AC3E}">
        <p14:creationId xmlns:p14="http://schemas.microsoft.com/office/powerpoint/2010/main" val="248061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EF240-F462-4657-862D-563C383E2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1/3 limit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5EAB-8B2F-4C15-AD7D-558C8EB2A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477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It's not an accident that the number of generals chosen is three</a:t>
            </a:r>
          </a:p>
          <a:p>
            <a:r>
              <a:rPr lang="en-US" dirty="0"/>
              <a:t>If strictly less than 1/3 of the nodes are failing, it's possible to achieve consensus</a:t>
            </a:r>
          </a:p>
          <a:p>
            <a:r>
              <a:rPr lang="en-US" dirty="0"/>
              <a:t>If we extend the problem to four generals (three lieutenants), then generals who are working can decide on a consensus using majority rule</a:t>
            </a:r>
          </a:p>
          <a:p>
            <a:r>
              <a:rPr lang="en-US" dirty="0"/>
              <a:t>Even a bad commander who issues confusing orders won't mess up the system</a:t>
            </a:r>
          </a:p>
          <a:p>
            <a:r>
              <a:rPr lang="en-US" dirty="0"/>
              <a:t>However, knowing what the consensus is doesn't tell us which nodes are failing</a:t>
            </a:r>
          </a:p>
          <a:p>
            <a:r>
              <a:rPr lang="en-US" dirty="0"/>
              <a:t>Also, this 1/3 limit depends on synchronous communication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onsensus is possible even if the failing process is the commander">
            <a:extLst>
              <a:ext uri="{FF2B5EF4-FFF2-40B4-BE49-F238E27FC236}">
                <a16:creationId xmlns:a16="http://schemas.microsoft.com/office/drawing/2014/main" id="{D4916E8B-2A92-4F1B-A99B-E0297427C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2362200"/>
            <a:ext cx="5019675" cy="335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44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Limits of parallelism</a:t>
            </a:r>
          </a:p>
          <a:p>
            <a:pPr lvl="1"/>
            <a:r>
              <a:rPr lang="en-US" dirty="0"/>
              <a:t>Amdahl's Law</a:t>
            </a:r>
          </a:p>
          <a:p>
            <a:pPr lvl="1"/>
            <a:r>
              <a:rPr lang="en-US" dirty="0"/>
              <a:t>Gustafson's Law</a:t>
            </a:r>
          </a:p>
          <a:p>
            <a:r>
              <a:rPr lang="en-US" dirty="0"/>
              <a:t>Timing in distributed environments</a:t>
            </a:r>
          </a:p>
          <a:p>
            <a:pPr lvl="1"/>
            <a:r>
              <a:rPr lang="en-US" dirty="0"/>
              <a:t>Clock synchronization</a:t>
            </a:r>
          </a:p>
          <a:p>
            <a:pPr lvl="1"/>
            <a:r>
              <a:rPr lang="en-US" dirty="0" err="1"/>
              <a:t>Lamport</a:t>
            </a:r>
            <a:r>
              <a:rPr lang="en-US" dirty="0"/>
              <a:t> timestamps</a:t>
            </a:r>
          </a:p>
          <a:p>
            <a:pPr lvl="1"/>
            <a:r>
              <a:rPr lang="en-US" dirty="0"/>
              <a:t>Vector clocks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C4480-08AA-4D58-A0FF-CAD957061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Byzantine fault tolerance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85FF4-C93E-499F-B080-8ACCD6D0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05600" cy="488927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Consensus is a pretty high bar</a:t>
            </a:r>
          </a:p>
          <a:p>
            <a:r>
              <a:rPr lang="en-US" dirty="0"/>
              <a:t>Practical Byzantine fault tolerance (PBFT) tries to make a workable system with consistency among nodes without requiring consensus</a:t>
            </a:r>
          </a:p>
          <a:p>
            <a:pPr lvl="1"/>
            <a:r>
              <a:rPr lang="en-US" dirty="0"/>
              <a:t>A client asks a primary process for some data</a:t>
            </a:r>
          </a:p>
          <a:p>
            <a:pPr lvl="1"/>
            <a:r>
              <a:rPr lang="en-US" dirty="0"/>
              <a:t>The primary process asks replicas for the data</a:t>
            </a:r>
          </a:p>
          <a:p>
            <a:pPr lvl="1"/>
            <a:r>
              <a:rPr lang="en-US" dirty="0"/>
              <a:t>The client considers the majority response to be correct after getting enough responses</a:t>
            </a:r>
          </a:p>
          <a:p>
            <a:r>
              <a:rPr lang="en-US" dirty="0"/>
              <a:t>It works because</a:t>
            </a:r>
          </a:p>
          <a:p>
            <a:pPr lvl="1"/>
            <a:r>
              <a:rPr lang="en-US" dirty="0"/>
              <a:t>Messages are cryptographically signed</a:t>
            </a:r>
          </a:p>
          <a:p>
            <a:pPr lvl="1"/>
            <a:r>
              <a:rPr lang="en-US" dirty="0"/>
              <a:t>Messages are numbered so that old messages won't be reused</a:t>
            </a:r>
          </a:p>
          <a:p>
            <a:pPr lvl="1"/>
            <a:r>
              <a:rPr lang="en-US" dirty="0"/>
              <a:t>Responses have a time limit</a:t>
            </a:r>
          </a:p>
          <a:p>
            <a:r>
              <a:rPr lang="en-US" dirty="0"/>
              <a:t>We assume that less than 1/3 of the processes are faulty, meaning that if we get messages from more than 1/3 of the processes that agree, we assume the response is good</a:t>
            </a:r>
          </a:p>
        </p:txBody>
      </p:sp>
      <p:pic>
        <p:nvPicPr>
          <p:cNvPr id="2050" name="Picture 2" descr="Reliable service with PBFT">
            <a:extLst>
              <a:ext uri="{FF2B5EF4-FFF2-40B4-BE49-F238E27FC236}">
                <a16:creationId xmlns:a16="http://schemas.microsoft.com/office/drawing/2014/main" id="{B9B4431A-1416-4887-9EF6-660A10E04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75" y="1752600"/>
            <a:ext cx="4734225" cy="488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45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C0584-5CF8-4CE9-BAC9-33FB80E0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Blockchains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385BE-B643-46EE-9130-7F2769B26E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59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1D8948-D532-4AC9-9A29-12552D752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Blockchains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6CCE2F-90B5-4C71-81E3-E22E38BE5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Blockchains are a form of distributed ledger</a:t>
            </a:r>
          </a:p>
          <a:p>
            <a:r>
              <a:rPr lang="en-US" dirty="0"/>
              <a:t>Unlike banks, which are centralized authorities for transactions that have occurred at the banks, blockchains try to record transactions in a distributed way with </a:t>
            </a:r>
            <a:r>
              <a:rPr lang="en-US" i="1" dirty="0"/>
              <a:t>no</a:t>
            </a:r>
            <a:r>
              <a:rPr lang="en-US" dirty="0"/>
              <a:t> central authority</a:t>
            </a:r>
          </a:p>
          <a:p>
            <a:r>
              <a:rPr lang="en-US" dirty="0"/>
              <a:t>Although similar ideas existed before, blockchains as we know them were invented by Satoshi Nakamoto (real identity unknown) in 2008</a:t>
            </a:r>
          </a:p>
          <a:p>
            <a:r>
              <a:rPr lang="en-US" dirty="0"/>
              <a:t>The original blockchain idea was intended to keep track of bitcoin transactions</a:t>
            </a:r>
          </a:p>
          <a:p>
            <a:r>
              <a:rPr lang="en-US" dirty="0"/>
              <a:t>Now, most cryptocurrencies use some form of blockchain to track transactions</a:t>
            </a:r>
          </a:p>
        </p:txBody>
      </p:sp>
    </p:spTree>
    <p:extLst>
      <p:ext uri="{BB962C8B-B14F-4D97-AF65-F5344CB8AC3E}">
        <p14:creationId xmlns:p14="http://schemas.microsoft.com/office/powerpoint/2010/main" val="6933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8DA17-B60B-44B7-86EA-C71A2EFA2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Double-spending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E23E1-389C-4B7C-B0BE-E7CDBA81B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Blockchains are distributed systems that can be used to record almost anything</a:t>
            </a:r>
          </a:p>
          <a:p>
            <a:r>
              <a:rPr lang="en-US" dirty="0"/>
              <a:t>But their use has been dominated by cryptocurrency</a:t>
            </a:r>
          </a:p>
          <a:p>
            <a:r>
              <a:rPr lang="en-US" dirty="0"/>
              <a:t>A central problem that any digital money faces is </a:t>
            </a:r>
            <a:r>
              <a:rPr lang="en-US" b="1" dirty="0"/>
              <a:t>double-spending</a:t>
            </a:r>
          </a:p>
          <a:p>
            <a:pPr lvl="1"/>
            <a:r>
              <a:rPr lang="en-US" dirty="0"/>
              <a:t>What stops someone from spending a digital token more than once?</a:t>
            </a:r>
          </a:p>
          <a:p>
            <a:r>
              <a:rPr lang="en-US" dirty="0"/>
              <a:t>Transactions are recorded in blockchains</a:t>
            </a:r>
          </a:p>
          <a:p>
            <a:r>
              <a:rPr lang="en-US" dirty="0"/>
              <a:t>Two competing blockchains could record different transactions, but the longer chain is considered the valid one</a:t>
            </a:r>
          </a:p>
        </p:txBody>
      </p:sp>
    </p:spTree>
    <p:extLst>
      <p:ext uri="{BB962C8B-B14F-4D97-AF65-F5344CB8AC3E}">
        <p14:creationId xmlns:p14="http://schemas.microsoft.com/office/powerpoint/2010/main" val="179032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E7C27-E8D9-43BD-B103-66F4E4E26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Proof-of-work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3BE12-D67B-44DF-8921-28F89DFF3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Blockchains are built by recording transactions along with other data that hashes in a specified pattern</a:t>
            </a:r>
          </a:p>
          <a:p>
            <a:pPr lvl="1"/>
            <a:r>
              <a:rPr lang="en-US" dirty="0"/>
              <a:t>Usually, a hash value with a certain number of zeroes at the beginning</a:t>
            </a:r>
          </a:p>
          <a:p>
            <a:r>
              <a:rPr lang="en-US" dirty="0"/>
              <a:t>It's easy to check that the transaction has the right hash value</a:t>
            </a:r>
          </a:p>
          <a:p>
            <a:r>
              <a:rPr lang="en-US" dirty="0"/>
              <a:t>But it's computationally difficult to generate data that has a hash with a certain number of zeroes at the beginning</a:t>
            </a:r>
          </a:p>
          <a:p>
            <a:r>
              <a:rPr lang="en-US" dirty="0"/>
              <a:t>And that's what mining is: Trying random strings until something has the right hash value</a:t>
            </a:r>
          </a:p>
          <a:p>
            <a:r>
              <a:rPr lang="en-US" dirty="0"/>
              <a:t>Since a large number of strings will have the right hash value, an entity with more than 50% of the computational power working on a blockchain network could outpace everyone else writing transactions, taking control of it</a:t>
            </a:r>
          </a:p>
        </p:txBody>
      </p:sp>
    </p:spTree>
    <p:extLst>
      <p:ext uri="{BB962C8B-B14F-4D97-AF65-F5344CB8AC3E}">
        <p14:creationId xmlns:p14="http://schemas.microsoft.com/office/powerpoint/2010/main" val="278395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B241C-CA6C-4DE8-B3A9-8AC18158E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blockchains?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64729-6B95-43F6-B821-29070AC35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Blockchains are trying to solve the same problem we talked about with Byzantine generals: consensus</a:t>
            </a:r>
          </a:p>
          <a:p>
            <a:r>
              <a:rPr lang="en-US" dirty="0"/>
              <a:t>However, the goal isn't to retrieve data efficiently</a:t>
            </a:r>
          </a:p>
          <a:p>
            <a:r>
              <a:rPr lang="en-US" dirty="0"/>
              <a:t>The goal is to make a record that's hard to dispute</a:t>
            </a:r>
          </a:p>
          <a:p>
            <a:pPr lvl="1"/>
            <a:r>
              <a:rPr lang="en-US" dirty="0"/>
              <a:t>Even if there are malicious actors who want to lie about the transactions</a:t>
            </a:r>
          </a:p>
          <a:p>
            <a:r>
              <a:rPr lang="en-US" dirty="0"/>
              <a:t>Block time is how long it takes for the network to add a block, recording a set of transactions</a:t>
            </a:r>
          </a:p>
          <a:p>
            <a:pPr lvl="1"/>
            <a:r>
              <a:rPr lang="en-US" dirty="0"/>
              <a:t>About 12 seconds in Ethereum</a:t>
            </a:r>
          </a:p>
          <a:p>
            <a:pPr lvl="1"/>
            <a:r>
              <a:rPr lang="en-US" dirty="0"/>
              <a:t>About 10 minutes in Bitcoin</a:t>
            </a:r>
          </a:p>
          <a:p>
            <a:r>
              <a:rPr lang="en-US" dirty="0"/>
              <a:t>Blockchains can also be used to record ownership of digital items</a:t>
            </a:r>
          </a:p>
          <a:p>
            <a:pPr lvl="1"/>
            <a:r>
              <a:rPr lang="en-US" dirty="0"/>
              <a:t>Like the non-fungible tokens (NFTs) that people went crazy over for a few months</a:t>
            </a:r>
          </a:p>
        </p:txBody>
      </p:sp>
    </p:spTree>
    <p:extLst>
      <p:ext uri="{BB962C8B-B14F-4D97-AF65-F5344CB8AC3E}">
        <p14:creationId xmlns:p14="http://schemas.microsoft.com/office/powerpoint/2010/main" val="245775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7D84E-54BE-4432-8D16-826054A0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blockchains?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470C2-3548-4F3B-B5C5-CB8C8E697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Most current blockchains use </a:t>
            </a:r>
            <a:r>
              <a:rPr lang="en-US" b="1" dirty="0"/>
              <a:t>proof-of-work</a:t>
            </a:r>
            <a:r>
              <a:rPr lang="en-US" dirty="0"/>
              <a:t> to show that the blocks are valid</a:t>
            </a:r>
          </a:p>
          <a:p>
            <a:pPr lvl="1"/>
            <a:r>
              <a:rPr lang="en-US" dirty="0"/>
              <a:t>Ethereum switched over to proof-of-stake, which is estimated to consume only 0.005% of the power needed by Bitcoin</a:t>
            </a:r>
          </a:p>
          <a:p>
            <a:r>
              <a:rPr lang="en-US" dirty="0"/>
              <a:t>Proof-of-work requires huge computational effort to find a string whose hash starts with enough zeroes</a:t>
            </a:r>
          </a:p>
          <a:p>
            <a:r>
              <a:rPr lang="en-US" dirty="0"/>
              <a:t>A 2024 review from the </a:t>
            </a:r>
            <a:r>
              <a:rPr lang="fr-FR" dirty="0"/>
              <a:t>Institut Polytechnique de Paris </a:t>
            </a:r>
            <a:r>
              <a:rPr lang="en-US" dirty="0"/>
              <a:t>estimates that Bitcoin mining uses about the same power as Poland</a:t>
            </a:r>
          </a:p>
          <a:p>
            <a:r>
              <a:rPr lang="en-US" dirty="0"/>
              <a:t>Best estimates suggest that a single Bitcoin transaction uses hundreds of thousands as times as much energy as a Visa transaction</a:t>
            </a:r>
          </a:p>
          <a:p>
            <a:r>
              <a:rPr lang="en-US" dirty="0"/>
              <a:t>Blockchains are often structured to require more computational effort when more people are mining</a:t>
            </a:r>
          </a:p>
          <a:p>
            <a:r>
              <a:rPr lang="en-US" dirty="0"/>
              <a:t>There's a real environmental cost as well as the use of electricity that could be used for practical things</a:t>
            </a:r>
          </a:p>
        </p:txBody>
      </p:sp>
    </p:spTree>
    <p:extLst>
      <p:ext uri="{BB962C8B-B14F-4D97-AF65-F5344CB8AC3E}">
        <p14:creationId xmlns:p14="http://schemas.microsoft.com/office/powerpoint/2010/main" val="214113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EB60-4EAE-4C45-BECC-FF414832C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77769-EF18-4C20-A4F1-1D9D4285E7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60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up to Exam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Assignment 7</a:t>
            </a:r>
          </a:p>
          <a:p>
            <a:pPr lvl="1"/>
            <a:r>
              <a:rPr lang="en-US" b="1" dirty="0"/>
              <a:t>Due </a:t>
            </a:r>
            <a:r>
              <a:rPr lang="en-US" b="1" dirty="0">
                <a:solidFill>
                  <a:srgbClr val="FF0000"/>
                </a:solidFill>
              </a:rPr>
              <a:t>Thursday</a:t>
            </a:r>
            <a:r>
              <a:rPr lang="en-US" b="1" dirty="0"/>
              <a:t> before midnight!</a:t>
            </a:r>
          </a:p>
          <a:p>
            <a:r>
              <a:rPr lang="en-US" b="1" dirty="0"/>
              <a:t>No class on Friday!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A4A8-F904-43A8-A878-7E5F8D46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Storage and Location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9FF70-F338-44F5-8F02-E8CC6B8A2B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5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A60046-C971-416C-992E-FD78576F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data storage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9654F4-EE4D-4930-9D83-E46E4B654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want to get a file from a web server, you can go to a URL and make an HTTP request</a:t>
            </a:r>
          </a:p>
          <a:p>
            <a:r>
              <a:rPr lang="en-US" dirty="0"/>
              <a:t>Unfortunately, if that server is down or unreachable, you can't get the file</a:t>
            </a:r>
          </a:p>
          <a:p>
            <a:r>
              <a:rPr lang="en-US" dirty="0"/>
              <a:t>For this reason, distributed systems are often used to store data</a:t>
            </a:r>
          </a:p>
          <a:p>
            <a:r>
              <a:rPr lang="en-US" dirty="0"/>
              <a:t>A key feature of distributed data storage is </a:t>
            </a:r>
            <a:r>
              <a:rPr lang="en-US" b="1" dirty="0"/>
              <a:t>replication</a:t>
            </a:r>
            <a:r>
              <a:rPr lang="en-US" dirty="0"/>
              <a:t>, keeping multiple copies of the same data</a:t>
            </a:r>
          </a:p>
          <a:p>
            <a:pPr lvl="1"/>
            <a:r>
              <a:rPr lang="en-US" dirty="0"/>
              <a:t>Replication avoids a single point of failure</a:t>
            </a:r>
          </a:p>
          <a:p>
            <a:pPr lvl="1"/>
            <a:r>
              <a:rPr lang="en-US" dirty="0"/>
              <a:t>If done correctly, replication can also do load balancing, improving performance by providing multiple sources for data</a:t>
            </a:r>
          </a:p>
        </p:txBody>
      </p:sp>
    </p:spTree>
    <p:extLst>
      <p:ext uri="{BB962C8B-B14F-4D97-AF65-F5344CB8AC3E}">
        <p14:creationId xmlns:p14="http://schemas.microsoft.com/office/powerpoint/2010/main" val="290502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9E885-5A48-4EA1-A27B-AB1FD831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89DE7-034F-4A13-93D0-FB2F5C69C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Google File System (GFS) is a distributed storage system</a:t>
            </a:r>
          </a:p>
          <a:p>
            <a:r>
              <a:rPr lang="en-US" dirty="0"/>
              <a:t>GFS was designed to store Google's internal data, like the data structures used for PageRank</a:t>
            </a:r>
          </a:p>
          <a:p>
            <a:r>
              <a:rPr lang="en-US" dirty="0"/>
              <a:t>Files are often large, so they're broken into chunks</a:t>
            </a:r>
          </a:p>
          <a:p>
            <a:r>
              <a:rPr lang="en-US" dirty="0"/>
              <a:t>Chunks are stored on </a:t>
            </a:r>
            <a:r>
              <a:rPr lang="en-US" dirty="0" err="1"/>
              <a:t>chunkservers</a:t>
            </a:r>
            <a:r>
              <a:rPr lang="en-US" dirty="0"/>
              <a:t> as regular files</a:t>
            </a:r>
          </a:p>
          <a:p>
            <a:r>
              <a:rPr lang="en-US" dirty="0"/>
              <a:t>A master server stores a table mapping file chunks to their locations</a:t>
            </a:r>
          </a:p>
        </p:txBody>
      </p:sp>
    </p:spTree>
    <p:extLst>
      <p:ext uri="{BB962C8B-B14F-4D97-AF65-F5344CB8AC3E}">
        <p14:creationId xmlns:p14="http://schemas.microsoft.com/office/powerpoint/2010/main" val="402665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0D9CF-5247-48AF-A1BD-094AD786F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GFS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CA332-66A0-4594-A045-6197F3AD2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75192"/>
            <a:ext cx="4953000" cy="48542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Each chunk has a primary </a:t>
            </a:r>
            <a:r>
              <a:rPr lang="en-US" dirty="0" err="1"/>
              <a:t>chunkserver</a:t>
            </a:r>
            <a:r>
              <a:rPr lang="en-US" dirty="0"/>
              <a:t> as well as replicas</a:t>
            </a:r>
          </a:p>
          <a:p>
            <a:r>
              <a:rPr lang="en-US" dirty="0"/>
              <a:t>The chunks are identical, but the primary </a:t>
            </a:r>
            <a:r>
              <a:rPr lang="en-US" dirty="0" err="1"/>
              <a:t>chunkserver</a:t>
            </a:r>
            <a:r>
              <a:rPr lang="en-US" dirty="0"/>
              <a:t> is the only place where the chunk can be modified</a:t>
            </a:r>
          </a:p>
          <a:p>
            <a:pPr lvl="1"/>
            <a:r>
              <a:rPr lang="en-US" dirty="0"/>
              <a:t>It propagates changes to the other </a:t>
            </a:r>
            <a:r>
              <a:rPr lang="en-US" dirty="0" err="1"/>
              <a:t>chunkservers</a:t>
            </a:r>
            <a:endParaRPr lang="en-US" dirty="0"/>
          </a:p>
          <a:p>
            <a:pPr lvl="1"/>
            <a:r>
              <a:rPr lang="en-US" dirty="0"/>
              <a:t>This redundancy makes writing to GFS slower, even though reading is relatively fast</a:t>
            </a:r>
          </a:p>
          <a:p>
            <a:r>
              <a:rPr lang="en-US" dirty="0"/>
              <a:t>The master server periodically sends messages to the </a:t>
            </a:r>
            <a:r>
              <a:rPr lang="en-US" dirty="0" err="1"/>
              <a:t>chunkservers</a:t>
            </a:r>
            <a:r>
              <a:rPr lang="en-US" dirty="0"/>
              <a:t> to get their current status</a:t>
            </a:r>
          </a:p>
        </p:txBody>
      </p:sp>
      <p:pic>
        <p:nvPicPr>
          <p:cNvPr id="4098" name="Picture 2" descr="The structure of the Google File System (GFS)">
            <a:extLst>
              <a:ext uri="{FF2B5EF4-FFF2-40B4-BE49-F238E27FC236}">
                <a16:creationId xmlns:a16="http://schemas.microsoft.com/office/drawing/2014/main" id="{5FAD2255-2D35-48A8-967E-63C2C18DE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02089"/>
            <a:ext cx="6893243" cy="414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33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BEF3-CC73-4735-9B2B-CBB3494E0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E4499-A75B-4E14-8501-B6E5BF545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GFS was designed by Google for its own purposes</a:t>
            </a:r>
          </a:p>
          <a:p>
            <a:pPr lvl="1"/>
            <a:r>
              <a:rPr lang="en-US" dirty="0"/>
              <a:t>It uses a central server</a:t>
            </a:r>
          </a:p>
          <a:p>
            <a:pPr lvl="1"/>
            <a:r>
              <a:rPr lang="en-US" dirty="0"/>
              <a:t>Servers keep information about each other</a:t>
            </a:r>
          </a:p>
          <a:p>
            <a:r>
              <a:rPr lang="en-US" dirty="0"/>
              <a:t>What if we have no idea what servers are going to be in the network?</a:t>
            </a:r>
          </a:p>
          <a:p>
            <a:r>
              <a:rPr lang="en-US" b="1" dirty="0"/>
              <a:t>Distributed hash tables (DHT)</a:t>
            </a:r>
            <a:r>
              <a:rPr lang="en-US" dirty="0"/>
              <a:t> are an approach for mapping arbitrary objects to arbitrary servers</a:t>
            </a:r>
          </a:p>
          <a:p>
            <a:r>
              <a:rPr lang="en-US" dirty="0"/>
              <a:t>DHTs are a way to organize a peer-to-peer network to avoid query flooding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40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17082</TotalTime>
  <Words>1828</Words>
  <Application>Microsoft Office PowerPoint</Application>
  <PresentationFormat>Widescreen</PresentationFormat>
  <Paragraphs>167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7</vt:lpstr>
      <vt:lpstr>Reliable Storage and Location</vt:lpstr>
      <vt:lpstr>Reliable data storage</vt:lpstr>
      <vt:lpstr>Google File System</vt:lpstr>
      <vt:lpstr>Illustration of GFS</vt:lpstr>
      <vt:lpstr>Distributed hash tables</vt:lpstr>
      <vt:lpstr>Chord DHT</vt:lpstr>
      <vt:lpstr>Files in Chord DHT</vt:lpstr>
      <vt:lpstr>Consensus in Distributed Systems</vt:lpstr>
      <vt:lpstr>State machines</vt:lpstr>
      <vt:lpstr>Consensus</vt:lpstr>
      <vt:lpstr>Failure</vt:lpstr>
      <vt:lpstr>Byzantine generals</vt:lpstr>
      <vt:lpstr>More on Byzantine generals</vt:lpstr>
      <vt:lpstr>Limits on consensus</vt:lpstr>
      <vt:lpstr>The 1/3 limit</vt:lpstr>
      <vt:lpstr>Practical Byzantine fault tolerance</vt:lpstr>
      <vt:lpstr>Blockchains</vt:lpstr>
      <vt:lpstr>Blockchains</vt:lpstr>
      <vt:lpstr>Double-spending</vt:lpstr>
      <vt:lpstr>Proof-of-work</vt:lpstr>
      <vt:lpstr>Why blockchains?</vt:lpstr>
      <vt:lpstr>Why not blockchains? 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1798</cp:revision>
  <dcterms:created xsi:type="dcterms:W3CDTF">2009-08-24T20:26:10Z</dcterms:created>
  <dcterms:modified xsi:type="dcterms:W3CDTF">2025-04-16T14:01:33Z</dcterms:modified>
</cp:coreProperties>
</file>